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2"/>
  </p:notesMasterIdLst>
  <p:handoutMasterIdLst>
    <p:handoutMasterId r:id="rId13"/>
  </p:handoutMasterIdLst>
  <p:sldIdLst>
    <p:sldId id="259" r:id="rId2"/>
    <p:sldId id="262" r:id="rId3"/>
    <p:sldId id="269" r:id="rId4"/>
    <p:sldId id="263" r:id="rId5"/>
    <p:sldId id="260" r:id="rId6"/>
    <p:sldId id="261" r:id="rId7"/>
    <p:sldId id="264" r:id="rId8"/>
    <p:sldId id="265" r:id="rId9"/>
    <p:sldId id="266"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3B6"/>
    <a:srgbClr val="C2B9A7"/>
    <a:srgbClr val="D8661F"/>
    <a:srgbClr val="003262"/>
    <a:srgbClr val="D84900"/>
    <a:srgbClr val="D86600"/>
    <a:srgbClr val="D5893E"/>
    <a:srgbClr val="2D637F"/>
    <a:srgbClr val="53626F"/>
    <a:srgbClr val="FDB51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419" autoAdjust="0"/>
  </p:normalViewPr>
  <p:slideViewPr>
    <p:cSldViewPr snapToGrid="0">
      <p:cViewPr>
        <p:scale>
          <a:sx n="90" d="100"/>
          <a:sy n="90" d="100"/>
        </p:scale>
        <p:origin x="2280"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0B0447-16F7-234F-A67A-00B099208B6B}" type="datetimeFigureOut">
              <a:rPr lang="en-US" smtClean="0"/>
              <a:t>9/1/17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1F4B62-C2D6-B643-ABA2-C64FF8808704}" type="slidenum">
              <a:rPr lang="en-US" smtClean="0"/>
              <a:t>‹#›</a:t>
            </a:fld>
            <a:endParaRPr lang="en-US"/>
          </a:p>
        </p:txBody>
      </p:sp>
    </p:spTree>
    <p:extLst>
      <p:ext uri="{BB962C8B-B14F-4D97-AF65-F5344CB8AC3E}">
        <p14:creationId xmlns:p14="http://schemas.microsoft.com/office/powerpoint/2010/main" val="42426708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C1458-292F-3847-8603-B82856C6141D}" type="datetimeFigureOut">
              <a:rPr lang="en-US" smtClean="0"/>
              <a:t>9/1/17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E644B-9D12-D440-B002-B1721AD7B1C7}" type="slidenum">
              <a:rPr lang="en-US" smtClean="0"/>
              <a:t>‹#›</a:t>
            </a:fld>
            <a:endParaRPr lang="en-US"/>
          </a:p>
        </p:txBody>
      </p:sp>
    </p:spTree>
    <p:extLst>
      <p:ext uri="{BB962C8B-B14F-4D97-AF65-F5344CB8AC3E}">
        <p14:creationId xmlns:p14="http://schemas.microsoft.com/office/powerpoint/2010/main" val="76867744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4309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1238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Aim of this session is to orient</a:t>
            </a:r>
            <a:r>
              <a:rPr lang="en-US" baseline="0" dirty="0" smtClean="0"/>
              <a:t> you to Berkeley, its administration (</a:t>
            </a:r>
            <a:r>
              <a:rPr lang="en-US" baseline="0" dirty="0" err="1" smtClean="0"/>
              <a:t>bureacracy</a:t>
            </a:r>
            <a:r>
              <a:rPr lang="en-US" baseline="0" dirty="0" smtClean="0"/>
              <a:t>?) and its very many resources to assist you. We aim in the Graduate Division to provide service, advising, guidance, and resources that are as excellent as that of your education here.</a:t>
            </a:r>
            <a:endParaRPr lang="en-US" dirty="0"/>
          </a:p>
        </p:txBody>
      </p:sp>
    </p:spTree>
    <p:extLst>
      <p:ext uri="{BB962C8B-B14F-4D97-AF65-F5344CB8AC3E}">
        <p14:creationId xmlns:p14="http://schemas.microsoft.com/office/powerpoint/2010/main" val="1680553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 Division</a:t>
            </a:r>
            <a:r>
              <a:rPr lang="en-US" baseline="0" dirty="0" smtClean="0"/>
              <a:t> plays both a front line and backstage role.</a:t>
            </a:r>
            <a:endParaRPr lang="en-US" dirty="0"/>
          </a:p>
        </p:txBody>
      </p:sp>
    </p:spTree>
    <p:extLst>
      <p:ext uri="{BB962C8B-B14F-4D97-AF65-F5344CB8AC3E}">
        <p14:creationId xmlns:p14="http://schemas.microsoft.com/office/powerpoint/2010/main" val="28468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units work to support students in their administrative</a:t>
            </a:r>
            <a:r>
              <a:rPr lang="en-US" baseline="0" dirty="0" smtClean="0"/>
              <a:t> and academic needs. Other units in graduate Division that serve students include Graduate Professional Development which includes teaching, writing, and mentoring support for graduate and professional students.</a:t>
            </a:r>
            <a:endParaRPr lang="en-US" dirty="0"/>
          </a:p>
        </p:txBody>
      </p:sp>
    </p:spTree>
    <p:extLst>
      <p:ext uri="{BB962C8B-B14F-4D97-AF65-F5344CB8AC3E}">
        <p14:creationId xmlns:p14="http://schemas.microsoft.com/office/powerpoint/2010/main" val="493001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where most of your time and energy is spent in grad school. Your department is filled with staff and faculty to guide you but the highlighted ones are your go-to advisors for formal and official matters.</a:t>
            </a:r>
            <a:endParaRPr lang="en-US" dirty="0"/>
          </a:p>
        </p:txBody>
      </p:sp>
    </p:spTree>
    <p:extLst>
      <p:ext uri="{BB962C8B-B14F-4D97-AF65-F5344CB8AC3E}">
        <p14:creationId xmlns:p14="http://schemas.microsoft.com/office/powerpoint/2010/main" val="1039005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Excuse the </a:t>
            </a:r>
            <a:r>
              <a:rPr lang="en-US" dirty="0" err="1" smtClean="0"/>
              <a:t>slanty</a:t>
            </a:r>
            <a:r>
              <a:rPr lang="en-US" dirty="0" smtClean="0"/>
              <a:t> lines—google drawing </a:t>
            </a:r>
            <a:r>
              <a:rPr lang="en-US" dirty="0" err="1" smtClean="0"/>
              <a:t>isn</a:t>
            </a:r>
            <a:r>
              <a:rPr lang="uk-UA" dirty="0" smtClean="0"/>
              <a:t>’</a:t>
            </a:r>
            <a:r>
              <a:rPr lang="en-US" dirty="0" smtClean="0"/>
              <a:t>t</a:t>
            </a:r>
            <a:r>
              <a:rPr lang="en-US" baseline="0" dirty="0" smtClean="0"/>
              <a:t> my forte.</a:t>
            </a:r>
          </a:p>
          <a:p>
            <a:endParaRPr lang="en-US" baseline="0" smtClean="0"/>
          </a:p>
          <a:p>
            <a:r>
              <a:rPr lang="en-US" smtClean="0"/>
              <a:t>Department </a:t>
            </a:r>
            <a:r>
              <a:rPr lang="en-US" dirty="0" smtClean="0"/>
              <a:t>organization varies highly—this is only a high-level and general example</a:t>
            </a:r>
            <a:r>
              <a:rPr lang="en-US" baseline="0" dirty="0" smtClean="0"/>
              <a:t> to show that everyone is accountable in one way or another. Staff and faculty accountability is different and knowing the difference can save time and frustration in getting solutions to your problems.</a:t>
            </a:r>
            <a:endParaRPr lang="en-US" dirty="0"/>
          </a:p>
        </p:txBody>
      </p:sp>
    </p:spTree>
    <p:extLst>
      <p:ext uri="{BB962C8B-B14F-4D97-AF65-F5344CB8AC3E}">
        <p14:creationId xmlns:p14="http://schemas.microsoft.com/office/powerpoint/2010/main" val="2061675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important resources</a:t>
            </a:r>
            <a:r>
              <a:rPr lang="en-US" baseline="0" dirty="0" smtClean="0"/>
              <a:t> are the official handbooks and policy guides but many practices aren’t written down. Consult friends, colleagues and other students but always verify with your handbooks and GSAO. Avoid advising by folklore.</a:t>
            </a:r>
            <a:endParaRPr lang="en-US" dirty="0"/>
          </a:p>
        </p:txBody>
      </p:sp>
    </p:spTree>
    <p:extLst>
      <p:ext uri="{BB962C8B-B14F-4D97-AF65-F5344CB8AC3E}">
        <p14:creationId xmlns:p14="http://schemas.microsoft.com/office/powerpoint/2010/main" val="782924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things get tough, or you hit roadblocks,</a:t>
            </a:r>
            <a:r>
              <a:rPr lang="en-US" baseline="0" dirty="0" smtClean="0"/>
              <a:t> there are several places to seek advice before committing to a certain approach or action. If you sense you need support from DSP, even if you have never considered using such a resource, consult them earlier rather than waiting for a crisis.</a:t>
            </a:r>
            <a:endParaRPr lang="en-US" dirty="0"/>
          </a:p>
        </p:txBody>
      </p:sp>
    </p:spTree>
    <p:extLst>
      <p:ext uri="{BB962C8B-B14F-4D97-AF65-F5344CB8AC3E}">
        <p14:creationId xmlns:p14="http://schemas.microsoft.com/office/powerpoint/2010/main" val="37179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Happiest</a:t>
            </a:r>
            <a:r>
              <a:rPr lang="en-US" baseline="0" dirty="0" smtClean="0"/>
              <a:t> students are those with something to sustain them when school gets rough. </a:t>
            </a:r>
          </a:p>
          <a:p>
            <a:r>
              <a:rPr lang="en-US" baseline="0" dirty="0" smtClean="0"/>
              <a:t>Health is critical, seeking resources to support health is your responsibility and will pay dividends. </a:t>
            </a:r>
          </a:p>
          <a:p>
            <a:r>
              <a:rPr lang="en-US" baseline="0" dirty="0" smtClean="0"/>
              <a:t>Communicate early and fully with people when you are concerned or confused or seeking something. </a:t>
            </a:r>
          </a:p>
          <a:p>
            <a:r>
              <a:rPr lang="en-US" baseline="0" dirty="0" smtClean="0"/>
              <a:t>Many problems stem from poor communication about expectations; there are many tools to assist in communicating more effectively. </a:t>
            </a:r>
          </a:p>
          <a:p>
            <a:r>
              <a:rPr lang="en-US" baseline="0" dirty="0" smtClean="0"/>
              <a:t>Reach out to others beyond your circle—this is a huge campus full of very interesting people; broadening your experience of Berkeley can improve your outlook during down times. </a:t>
            </a:r>
          </a:p>
          <a:p>
            <a:r>
              <a:rPr lang="en-US" baseline="0" dirty="0" smtClean="0"/>
              <a:t>Understand your role—which changes from day to day in grad school. 1. Semi/junior colleague offering genuine contributions to knowledge and the work of academics before you and developing a lifelong professional interdependence or relationship. 2. Mentor/model for UGs: whether a GSI or not, grad students are like the seniors of campus—special and privileged. Use resources as needed when transitioning to a new stage: DSP to manage disabilities, </a:t>
            </a:r>
            <a:r>
              <a:rPr lang="en-US" baseline="0" dirty="0" err="1" smtClean="0"/>
              <a:t>ombuds</a:t>
            </a:r>
            <a:r>
              <a:rPr lang="en-US" baseline="0" dirty="0" smtClean="0"/>
              <a:t> to manage conflicts or professional relationships, UHS for all health care including mental wellness, and your HGA/GSAO and HB: manage academic problems, delays or poor performance early and before they grow to big problems.</a:t>
            </a:r>
          </a:p>
        </p:txBody>
      </p:sp>
    </p:spTree>
    <p:extLst>
      <p:ext uri="{BB962C8B-B14F-4D97-AF65-F5344CB8AC3E}">
        <p14:creationId xmlns:p14="http://schemas.microsoft.com/office/powerpoint/2010/main" val="30760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438980"/>
            <a:ext cx="7399867" cy="1470025"/>
          </a:xfrm>
        </p:spPr>
        <p:txBody>
          <a:bodyPr/>
          <a:lstStyle>
            <a:lvl1pPr>
              <a:defRPr baseline="0"/>
            </a:lvl1pPr>
          </a:lstStyle>
          <a:p>
            <a:r>
              <a:rPr lang="en-US" dirty="0" err="1" smtClean="0"/>
              <a:t>Lorem</a:t>
            </a:r>
            <a:r>
              <a:rPr lang="en-US" dirty="0" smtClean="0"/>
              <a:t> </a:t>
            </a:r>
            <a:r>
              <a:rPr lang="en-US" dirty="0" err="1" smtClean="0"/>
              <a:t>Ipsum</a:t>
            </a:r>
            <a:r>
              <a:rPr lang="en-US" dirty="0" smtClean="0"/>
              <a:t> Dolor</a:t>
            </a:r>
            <a:endParaRPr lang="en-US" dirty="0"/>
          </a:p>
        </p:txBody>
      </p:sp>
      <p:sp>
        <p:nvSpPr>
          <p:cNvPr id="3" name="Subtitle 2"/>
          <p:cNvSpPr>
            <a:spLocks noGrp="1"/>
          </p:cNvSpPr>
          <p:nvPr>
            <p:ph type="subTitle" idx="1" hasCustomPrompt="1"/>
          </p:nvPr>
        </p:nvSpPr>
        <p:spPr>
          <a:xfrm>
            <a:off x="680155" y="2983087"/>
            <a:ext cx="7433733" cy="96802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Sed</a:t>
            </a:r>
            <a:r>
              <a:rPr lang="en-US" dirty="0" smtClean="0"/>
              <a:t> un </a:t>
            </a:r>
            <a:r>
              <a:rPr lang="en-US" dirty="0" err="1" smtClean="0"/>
              <a:t>molestias</a:t>
            </a:r>
            <a:r>
              <a:rPr lang="en-US" dirty="0" smtClean="0"/>
              <a:t> </a:t>
            </a:r>
            <a:r>
              <a:rPr lang="en-US" dirty="0" err="1" smtClean="0"/>
              <a:t>excepture</a:t>
            </a:r>
            <a:r>
              <a:rPr lang="en-US" dirty="0" smtClean="0"/>
              <a:t> </a:t>
            </a:r>
            <a:r>
              <a:rPr lang="en-US" dirty="0" err="1" smtClean="0"/>
              <a:t>sint</a:t>
            </a:r>
            <a:endParaRPr lang="en-US" dirty="0" smtClean="0"/>
          </a:p>
        </p:txBody>
      </p:sp>
    </p:spTree>
    <p:extLst>
      <p:ext uri="{BB962C8B-B14F-4D97-AF65-F5344CB8AC3E}">
        <p14:creationId xmlns:p14="http://schemas.microsoft.com/office/powerpoint/2010/main" val="240901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7408"/>
            <a:ext cx="8229600" cy="1143000"/>
          </a:xfrm>
        </p:spPr>
        <p:txBody>
          <a:bodyPr>
            <a:normAutofit/>
          </a:bodyPr>
          <a:lstStyle>
            <a:lvl1pPr marL="0" marR="0" indent="0" algn="l" defTabSz="457200" rtl="0" eaLnBrk="1" fontAlgn="auto" latinLnBrk="0" hangingPunct="1">
              <a:lnSpc>
                <a:spcPct val="100000"/>
              </a:lnSpc>
              <a:spcBef>
                <a:spcPct val="0"/>
              </a:spcBef>
              <a:spcAft>
                <a:spcPts val="0"/>
              </a:spcAft>
              <a:buClrTx/>
              <a:buSzTx/>
              <a:buFontTx/>
              <a:buNone/>
              <a:tabLst/>
              <a:defRPr sz="4200"/>
            </a:lvl1pPr>
          </a:lstStyle>
          <a:p>
            <a:r>
              <a:rPr lang="en-US" dirty="0" err="1" smtClean="0"/>
              <a:t>Lorem</a:t>
            </a:r>
            <a:r>
              <a:rPr lang="en-US" dirty="0" smtClean="0"/>
              <a:t> </a:t>
            </a:r>
            <a:r>
              <a:rPr lang="en-US" dirty="0" err="1" smtClean="0"/>
              <a:t>ipsum</a:t>
            </a:r>
            <a:r>
              <a:rPr lang="en-US" dirty="0" smtClean="0"/>
              <a:t> dolor</a:t>
            </a:r>
            <a:endParaRPr lang="en-US" dirty="0"/>
          </a:p>
        </p:txBody>
      </p:sp>
      <p:sp>
        <p:nvSpPr>
          <p:cNvPr id="3" name="Content Placeholder 2"/>
          <p:cNvSpPr>
            <a:spLocks noGrp="1"/>
          </p:cNvSpPr>
          <p:nvPr>
            <p:ph idx="1"/>
          </p:nvPr>
        </p:nvSpPr>
        <p:spPr>
          <a:xfrm>
            <a:off x="457200" y="2454805"/>
            <a:ext cx="8229600" cy="2526418"/>
          </a:xfrm>
        </p:spPr>
        <p:txBody>
          <a:bodyPr/>
          <a:lstStyle>
            <a:lvl1pPr>
              <a:defRPr sz="2000"/>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2"/>
          <p:cNvSpPr>
            <a:spLocks noGrp="1"/>
          </p:cNvSpPr>
          <p:nvPr>
            <p:ph idx="13" hasCustomPrompt="1"/>
          </p:nvPr>
        </p:nvSpPr>
        <p:spPr>
          <a:xfrm>
            <a:off x="457200" y="316782"/>
            <a:ext cx="3451578" cy="488017"/>
          </a:xfrm>
          <a:prstGeom prst="rect">
            <a:avLst/>
          </a:prstGeom>
        </p:spPr>
        <p:txBody>
          <a:bodyPr>
            <a:normAutofit/>
          </a:bodyPr>
          <a:lstStyle>
            <a:lvl1pPr marL="0" indent="0">
              <a:buNone/>
              <a:defRPr sz="1800" b="1">
                <a:solidFill>
                  <a:srgbClr val="FDB515"/>
                </a:solidFill>
                <a:latin typeface="Georgia"/>
                <a:cs typeface="Georgia"/>
              </a:defRPr>
            </a:lvl1pPr>
          </a:lstStyle>
          <a:p>
            <a:pPr lvl="0"/>
            <a:r>
              <a:rPr lang="en-US" dirty="0" smtClean="0"/>
              <a:t>CLICK TO EDIT MASTER  |</a:t>
            </a:r>
          </a:p>
        </p:txBody>
      </p:sp>
      <p:sp>
        <p:nvSpPr>
          <p:cNvPr id="7" name="Content Placeholder 2"/>
          <p:cNvSpPr>
            <a:spLocks noGrp="1"/>
          </p:cNvSpPr>
          <p:nvPr>
            <p:ph idx="14" hasCustomPrompt="1"/>
          </p:nvPr>
        </p:nvSpPr>
        <p:spPr>
          <a:xfrm>
            <a:off x="3797031" y="312434"/>
            <a:ext cx="2238375" cy="492365"/>
          </a:xfrm>
          <a:prstGeom prst="rect">
            <a:avLst/>
          </a:prstGeom>
        </p:spPr>
        <p:txBody>
          <a:bodyPr>
            <a:normAutofit/>
          </a:bodyPr>
          <a:lstStyle>
            <a:lvl1pPr marL="0" indent="0">
              <a:buNone/>
              <a:defRPr sz="1800" b="1">
                <a:solidFill>
                  <a:schemeClr val="bg1"/>
                </a:solidFill>
                <a:latin typeface="Georgia"/>
                <a:cs typeface="Georgia"/>
              </a:defRPr>
            </a:lvl1pPr>
          </a:lstStyle>
          <a:p>
            <a:pPr lvl="0"/>
            <a:r>
              <a:rPr lang="en-US" dirty="0" smtClean="0"/>
              <a:t>CLICK TO EDIT</a:t>
            </a:r>
          </a:p>
        </p:txBody>
      </p:sp>
      <p:sp>
        <p:nvSpPr>
          <p:cNvPr id="14" name="TextBox 13"/>
          <p:cNvSpPr txBox="1"/>
          <p:nvPr userDrawn="1"/>
        </p:nvSpPr>
        <p:spPr>
          <a:xfrm>
            <a:off x="8113889" y="6406444"/>
            <a:ext cx="1030111"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15" name="Footer Placeholder 4"/>
          <p:cNvSpPr>
            <a:spLocks noGrp="1"/>
          </p:cNvSpPr>
          <p:nvPr>
            <p:ph type="ftr" sz="quarter" idx="3"/>
          </p:nvPr>
        </p:nvSpPr>
        <p:spPr>
          <a:xfrm>
            <a:off x="5553288" y="6340824"/>
            <a:ext cx="2348159" cy="376063"/>
          </a:xfrm>
          <a:prstGeom prst="rect">
            <a:avLst/>
          </a:prstGeom>
        </p:spPr>
        <p:txBody>
          <a:bodyPr vert="horz" lIns="91440" tIns="45720" rIns="91440" bIns="45720" rtlCol="0" anchor="ctr"/>
          <a:lstStyle>
            <a:lvl1pPr algn="ctr">
              <a:defRPr sz="1000">
                <a:solidFill>
                  <a:schemeClr val="bg1"/>
                </a:solidFill>
              </a:defRPr>
            </a:lvl1pPr>
          </a:lstStyle>
          <a:p>
            <a:r>
              <a:rPr lang="cs-CZ" smtClean="0"/>
              <a:t>GRADUATE DIVISION Graduate Student Services</a:t>
            </a:r>
            <a:endParaRPr lang="en-US" dirty="0"/>
          </a:p>
        </p:txBody>
      </p:sp>
    </p:spTree>
    <p:extLst>
      <p:ext uri="{BB962C8B-B14F-4D97-AF65-F5344CB8AC3E}">
        <p14:creationId xmlns:p14="http://schemas.microsoft.com/office/powerpoint/2010/main" val="197565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58327"/>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91489"/>
            <a:ext cx="4877506" cy="4256622"/>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2" hasCustomPrompt="1"/>
          </p:nvPr>
        </p:nvSpPr>
        <p:spPr>
          <a:xfrm>
            <a:off x="457200" y="1547983"/>
            <a:ext cx="3008313" cy="3786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
        <p:nvSpPr>
          <p:cNvPr id="6" name="Content Placeholder 2"/>
          <p:cNvSpPr>
            <a:spLocks noGrp="1"/>
          </p:cNvSpPr>
          <p:nvPr>
            <p:ph idx="13" hasCustomPrompt="1"/>
          </p:nvPr>
        </p:nvSpPr>
        <p:spPr>
          <a:xfrm>
            <a:off x="457200" y="316782"/>
            <a:ext cx="3451578" cy="488017"/>
          </a:xfrm>
          <a:prstGeom prst="rect">
            <a:avLst/>
          </a:prstGeom>
        </p:spPr>
        <p:txBody>
          <a:bodyPr>
            <a:normAutofit/>
          </a:bodyPr>
          <a:lstStyle>
            <a:lvl1pPr marL="0" indent="0">
              <a:buNone/>
              <a:defRPr sz="1800" b="1">
                <a:solidFill>
                  <a:srgbClr val="FDB515"/>
                </a:solidFill>
                <a:latin typeface="Georgia"/>
                <a:cs typeface="Georgia"/>
              </a:defRPr>
            </a:lvl1pPr>
          </a:lstStyle>
          <a:p>
            <a:pPr lvl="0"/>
            <a:r>
              <a:rPr lang="en-US" dirty="0" smtClean="0"/>
              <a:t>CLICK TO EDIT MASTER  |</a:t>
            </a:r>
          </a:p>
        </p:txBody>
      </p:sp>
      <p:sp>
        <p:nvSpPr>
          <p:cNvPr id="11" name="Content Placeholder 2"/>
          <p:cNvSpPr>
            <a:spLocks noGrp="1"/>
          </p:cNvSpPr>
          <p:nvPr>
            <p:ph idx="14" hasCustomPrompt="1"/>
          </p:nvPr>
        </p:nvSpPr>
        <p:spPr>
          <a:xfrm>
            <a:off x="3797031" y="312434"/>
            <a:ext cx="2238375" cy="492365"/>
          </a:xfrm>
          <a:prstGeom prst="rect">
            <a:avLst/>
          </a:prstGeom>
        </p:spPr>
        <p:txBody>
          <a:bodyPr>
            <a:normAutofit/>
          </a:bodyPr>
          <a:lstStyle>
            <a:lvl1pPr marL="0" indent="0">
              <a:buNone/>
              <a:defRPr sz="1800" b="1">
                <a:solidFill>
                  <a:schemeClr val="bg1"/>
                </a:solidFill>
                <a:latin typeface="Georgia"/>
                <a:cs typeface="Georgia"/>
              </a:defRPr>
            </a:lvl1pPr>
          </a:lstStyle>
          <a:p>
            <a:pPr lvl="0"/>
            <a:r>
              <a:rPr lang="en-US" dirty="0" smtClean="0"/>
              <a:t>CLICK TO EDIT</a:t>
            </a:r>
          </a:p>
        </p:txBody>
      </p:sp>
      <p:sp>
        <p:nvSpPr>
          <p:cNvPr id="17" name="TextBox 16"/>
          <p:cNvSpPr txBox="1"/>
          <p:nvPr userDrawn="1"/>
        </p:nvSpPr>
        <p:spPr>
          <a:xfrm>
            <a:off x="8113889" y="6406444"/>
            <a:ext cx="1030111"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18" name="Footer Placeholder 4"/>
          <p:cNvSpPr>
            <a:spLocks noGrp="1"/>
          </p:cNvSpPr>
          <p:nvPr>
            <p:ph type="ftr" sz="quarter" idx="3"/>
          </p:nvPr>
        </p:nvSpPr>
        <p:spPr>
          <a:xfrm>
            <a:off x="5553288" y="6340824"/>
            <a:ext cx="2348159" cy="376063"/>
          </a:xfrm>
          <a:prstGeom prst="rect">
            <a:avLst/>
          </a:prstGeom>
        </p:spPr>
        <p:txBody>
          <a:bodyPr vert="horz" lIns="91440" tIns="45720" rIns="91440" bIns="45720" rtlCol="0" anchor="ctr"/>
          <a:lstStyle>
            <a:lvl1pPr algn="ctr">
              <a:defRPr sz="1000">
                <a:solidFill>
                  <a:schemeClr val="bg1"/>
                </a:solidFill>
              </a:defRPr>
            </a:lvl1pPr>
          </a:lstStyle>
          <a:p>
            <a:r>
              <a:rPr lang="cs-CZ" smtClean="0"/>
              <a:t>GRADUATE DIVISION Graduate Student Services</a:t>
            </a:r>
            <a:endParaRPr lang="en-US" dirty="0"/>
          </a:p>
        </p:txBody>
      </p:sp>
    </p:spTree>
    <p:extLst>
      <p:ext uri="{BB962C8B-B14F-4D97-AF65-F5344CB8AC3E}">
        <p14:creationId xmlns:p14="http://schemas.microsoft.com/office/powerpoint/2010/main" val="233369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288" y="377049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68288" y="330552"/>
            <a:ext cx="6462712" cy="3394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68286" y="4351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Box 10"/>
          <p:cNvSpPr txBox="1"/>
          <p:nvPr userDrawn="1"/>
        </p:nvSpPr>
        <p:spPr>
          <a:xfrm>
            <a:off x="8113889" y="6406444"/>
            <a:ext cx="1030111" cy="276999"/>
          </a:xfrm>
          <a:prstGeom prst="rect">
            <a:avLst/>
          </a:prstGeom>
          <a:noFill/>
        </p:spPr>
        <p:txBody>
          <a:bodyPr wrap="square" rtlCol="0">
            <a:spAutoFit/>
          </a:bodyPr>
          <a:lstStyle/>
          <a:p>
            <a:fld id="{9CACBFA4-9F9F-3F42-9348-CEF387879029}" type="slidenum">
              <a:rPr lang="en-US" sz="1200" smtClean="0">
                <a:solidFill>
                  <a:srgbClr val="FFFFFF"/>
                </a:solidFill>
                <a:latin typeface="Lucida Grande"/>
                <a:cs typeface="Lucida Grande"/>
              </a:rPr>
              <a:t>‹#›</a:t>
            </a:fld>
            <a:endParaRPr lang="en-US" sz="1200" dirty="0">
              <a:solidFill>
                <a:srgbClr val="FFFFFF"/>
              </a:solidFill>
              <a:latin typeface="Lucida Grande"/>
              <a:cs typeface="Lucida Grande"/>
            </a:endParaRPr>
          </a:p>
        </p:txBody>
      </p:sp>
      <p:sp>
        <p:nvSpPr>
          <p:cNvPr id="12" name="Footer Placeholder 4"/>
          <p:cNvSpPr>
            <a:spLocks noGrp="1"/>
          </p:cNvSpPr>
          <p:nvPr>
            <p:ph type="ftr" sz="quarter" idx="3"/>
          </p:nvPr>
        </p:nvSpPr>
        <p:spPr>
          <a:xfrm>
            <a:off x="5553288" y="6340824"/>
            <a:ext cx="2348159" cy="376063"/>
          </a:xfrm>
          <a:prstGeom prst="rect">
            <a:avLst/>
          </a:prstGeom>
        </p:spPr>
        <p:txBody>
          <a:bodyPr vert="horz" lIns="91440" tIns="45720" rIns="91440" bIns="45720" rtlCol="0" anchor="ctr"/>
          <a:lstStyle>
            <a:lvl1pPr algn="ctr">
              <a:defRPr sz="1000">
                <a:solidFill>
                  <a:schemeClr val="bg1"/>
                </a:solidFill>
              </a:defRPr>
            </a:lvl1pPr>
          </a:lstStyle>
          <a:p>
            <a:r>
              <a:rPr lang="cs-CZ" smtClean="0"/>
              <a:t>GRADUATE DIVISION Graduate Student Services</a:t>
            </a:r>
            <a:endParaRPr lang="en-US" dirty="0"/>
          </a:p>
        </p:txBody>
      </p:sp>
    </p:spTree>
    <p:extLst>
      <p:ext uri="{BB962C8B-B14F-4D97-AF65-F5344CB8AC3E}">
        <p14:creationId xmlns:p14="http://schemas.microsoft.com/office/powerpoint/2010/main" val="22334160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emf"/><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26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0630"/>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3" name="Text Placeholder 2"/>
          <p:cNvSpPr>
            <a:spLocks noGrp="1"/>
          </p:cNvSpPr>
          <p:nvPr>
            <p:ph type="body" idx="1"/>
          </p:nvPr>
        </p:nvSpPr>
        <p:spPr>
          <a:xfrm>
            <a:off x="457200" y="1989138"/>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6474305" y="6242048"/>
            <a:ext cx="2895600" cy="365125"/>
          </a:xfrm>
          <a:prstGeom prst="rect">
            <a:avLst/>
          </a:prstGeom>
        </p:spPr>
        <p:txBody>
          <a:bodyPr vert="horz" lIns="91440" tIns="45720" rIns="91440" bIns="45720" rtlCol="0" anchor="ctr"/>
          <a:lstStyle>
            <a:lvl1pPr algn="ctr">
              <a:defRPr sz="1000">
                <a:solidFill>
                  <a:schemeClr val="bg1"/>
                </a:solidFill>
              </a:defRPr>
            </a:lvl1pPr>
          </a:lstStyle>
          <a:p>
            <a:r>
              <a:rPr lang="cs-CZ" smtClean="0"/>
              <a:t>GRADUATE DIVISION Graduate Student Services</a:t>
            </a:r>
            <a:endParaRPr lang="en-US" dirty="0"/>
          </a:p>
        </p:txBody>
      </p:sp>
      <p:pic>
        <p:nvPicPr>
          <p:cNvPr id="9" name="Picture 8"/>
          <p:cNvPicPr>
            <a:picLocks noChangeAspect="1"/>
          </p:cNvPicPr>
          <p:nvPr/>
        </p:nvPicPr>
        <p:blipFill>
          <a:blip r:embed="rId6"/>
          <a:stretch>
            <a:fillRect/>
          </a:stretch>
        </p:blipFill>
        <p:spPr>
          <a:xfrm>
            <a:off x="410632" y="6081534"/>
            <a:ext cx="1745673" cy="533400"/>
          </a:xfrm>
          <a:prstGeom prst="rect">
            <a:avLst/>
          </a:prstGeom>
        </p:spPr>
      </p:pic>
      <p:pic>
        <p:nvPicPr>
          <p:cNvPr id="6" name="Picture 5" descr="Structures.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778" y="0"/>
            <a:ext cx="9271000" cy="6870700"/>
          </a:xfrm>
          <a:prstGeom prst="rect">
            <a:avLst/>
          </a:prstGeom>
        </p:spPr>
      </p:pic>
      <p:pic>
        <p:nvPicPr>
          <p:cNvPr id="7" name="Picture 6"/>
          <p:cNvPicPr>
            <a:picLocks noChangeAspect="1"/>
          </p:cNvPicPr>
          <p:nvPr userDrawn="1"/>
        </p:nvPicPr>
        <p:blipFill>
          <a:blip r:embed="rId6"/>
          <a:stretch>
            <a:fillRect/>
          </a:stretch>
        </p:blipFill>
        <p:spPr>
          <a:xfrm>
            <a:off x="410632" y="6081534"/>
            <a:ext cx="1745673" cy="533400"/>
          </a:xfrm>
          <a:prstGeom prst="rect">
            <a:avLst/>
          </a:prstGeom>
        </p:spPr>
      </p:pic>
    </p:spTree>
    <p:extLst>
      <p:ext uri="{BB962C8B-B14F-4D97-AF65-F5344CB8AC3E}">
        <p14:creationId xmlns:p14="http://schemas.microsoft.com/office/powerpoint/2010/main" val="173792626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Lst>
  <p:hf sldNum="0" hdr="0" ftr="0" dt="0"/>
  <p:txStyles>
    <p:titleStyle>
      <a:lvl1pPr algn="l" defTabSz="457200" rtl="0" eaLnBrk="1" latinLnBrk="0" hangingPunct="1">
        <a:spcBef>
          <a:spcPct val="0"/>
        </a:spcBef>
        <a:buNone/>
        <a:defRPr sz="5000" kern="1200">
          <a:solidFill>
            <a:srgbClr val="FDB515"/>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400" kern="1200">
          <a:solidFill>
            <a:schemeClr val="bg1"/>
          </a:solidFill>
          <a:latin typeface="Lucida Grande"/>
          <a:ea typeface="+mn-ea"/>
          <a:cs typeface="Lucida Grande"/>
        </a:defRPr>
      </a:lvl1pPr>
      <a:lvl2pPr marL="742950" indent="-285750" algn="l" defTabSz="457200" rtl="0" eaLnBrk="1" latinLnBrk="0" hangingPunct="1">
        <a:spcBef>
          <a:spcPct val="20000"/>
        </a:spcBef>
        <a:buFont typeface="Arial"/>
        <a:buChar char="–"/>
        <a:defRPr sz="2400" kern="1200">
          <a:solidFill>
            <a:schemeClr val="bg1"/>
          </a:solidFill>
          <a:latin typeface="Lucida Grande"/>
          <a:ea typeface="+mn-ea"/>
          <a:cs typeface="Lucida Grande"/>
        </a:defRPr>
      </a:lvl2pPr>
      <a:lvl3pPr marL="1143000" indent="-228600" algn="l" defTabSz="457200" rtl="0" eaLnBrk="1" latinLnBrk="0" hangingPunct="1">
        <a:spcBef>
          <a:spcPct val="20000"/>
        </a:spcBef>
        <a:buFont typeface="Arial"/>
        <a:buChar char="•"/>
        <a:defRPr sz="2000" kern="1200">
          <a:solidFill>
            <a:schemeClr val="bg1"/>
          </a:solidFill>
          <a:latin typeface="Lucida Grande"/>
          <a:ea typeface="+mn-ea"/>
          <a:cs typeface="Lucida Grande"/>
        </a:defRPr>
      </a:lvl3pPr>
      <a:lvl4pPr marL="1600200" indent="-228600" algn="l" defTabSz="457200" rtl="0" eaLnBrk="1" latinLnBrk="0" hangingPunct="1">
        <a:spcBef>
          <a:spcPct val="20000"/>
        </a:spcBef>
        <a:buFont typeface="Arial"/>
        <a:buChar char="–"/>
        <a:defRPr sz="1800" kern="1200">
          <a:solidFill>
            <a:schemeClr val="bg1"/>
          </a:solidFill>
          <a:latin typeface="Lucida Grande"/>
          <a:ea typeface="+mn-ea"/>
          <a:cs typeface="Lucida Grande"/>
        </a:defRPr>
      </a:lvl4pPr>
      <a:lvl5pPr marL="2057400" indent="-228600" algn="l" defTabSz="457200" rtl="0" eaLnBrk="1" latinLnBrk="0" hangingPunct="1">
        <a:spcBef>
          <a:spcPct val="20000"/>
        </a:spcBef>
        <a:buFont typeface="Arial"/>
        <a:buChar char="»"/>
        <a:defRPr sz="1600" kern="1200">
          <a:solidFill>
            <a:schemeClr val="bg1"/>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6062"/>
            <a:ext cx="7399867" cy="1470025"/>
          </a:xfrm>
        </p:spPr>
        <p:txBody>
          <a:bodyPr>
            <a:normAutofit fontScale="90000"/>
          </a:bodyPr>
          <a:lstStyle/>
          <a:p>
            <a:r>
              <a:rPr lang="en-US" dirty="0" smtClean="0"/>
              <a:t>Graduate Study at Berkeley, Demystified</a:t>
            </a:r>
            <a:endParaRPr lang="en-US" dirty="0"/>
          </a:p>
        </p:txBody>
      </p:sp>
      <p:sp>
        <p:nvSpPr>
          <p:cNvPr id="3" name="Subtitle 2"/>
          <p:cNvSpPr>
            <a:spLocks noGrp="1"/>
          </p:cNvSpPr>
          <p:nvPr>
            <p:ph type="subTitle" idx="1"/>
          </p:nvPr>
        </p:nvSpPr>
        <p:spPr>
          <a:xfrm>
            <a:off x="680156" y="2799643"/>
            <a:ext cx="7377288" cy="1306690"/>
          </a:xfrm>
        </p:spPr>
        <p:txBody>
          <a:bodyPr>
            <a:normAutofit/>
          </a:bodyPr>
          <a:lstStyle/>
          <a:p>
            <a:r>
              <a:rPr lang="en-US" dirty="0" smtClean="0"/>
              <a:t>Andrea Rex, </a:t>
            </a:r>
          </a:p>
          <a:p>
            <a:r>
              <a:rPr lang="en-US" sz="2200" dirty="0" smtClean="0"/>
              <a:t>Assistant Dean, Graduate Student Services</a:t>
            </a:r>
          </a:p>
          <a:p>
            <a:endParaRPr lang="en-US" sz="22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
        <p:nvSpPr>
          <p:cNvPr id="5" name="TextBox 4"/>
          <p:cNvSpPr txBox="1"/>
          <p:nvPr/>
        </p:nvSpPr>
        <p:spPr>
          <a:xfrm>
            <a:off x="785807" y="4243388"/>
            <a:ext cx="3461653" cy="646331"/>
          </a:xfrm>
          <a:prstGeom prst="rect">
            <a:avLst/>
          </a:prstGeom>
          <a:noFill/>
        </p:spPr>
        <p:txBody>
          <a:bodyPr wrap="none" rtlCol="0">
            <a:spAutoFit/>
          </a:bodyPr>
          <a:lstStyle/>
          <a:p>
            <a:r>
              <a:rPr lang="en-US" dirty="0" smtClean="0"/>
              <a:t>New Graduate Student Orientation</a:t>
            </a:r>
          </a:p>
          <a:p>
            <a:r>
              <a:rPr lang="en-US" dirty="0" smtClean="0"/>
              <a:t>August 22, 2017</a:t>
            </a:r>
            <a:endParaRPr lang="en-US" dirty="0"/>
          </a:p>
        </p:txBody>
      </p:sp>
    </p:spTree>
    <p:extLst>
      <p:ext uri="{BB962C8B-B14F-4D97-AF65-F5344CB8AC3E}">
        <p14:creationId xmlns:p14="http://schemas.microsoft.com/office/powerpoint/2010/main" val="3593681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744020"/>
            <a:ext cx="7399867" cy="1470025"/>
          </a:xfrm>
        </p:spPr>
        <p:txBody>
          <a:bodyPr>
            <a:normAutofit/>
          </a:bodyPr>
          <a:lstStyle/>
          <a:p>
            <a:r>
              <a:rPr lang="en-US" sz="4000" dirty="0" smtClean="0"/>
              <a:t>Questions?</a:t>
            </a:r>
            <a:endParaRPr lang="en-US" sz="40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173512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458079"/>
            <a:ext cx="7399867" cy="1470025"/>
          </a:xfrm>
        </p:spPr>
        <p:txBody>
          <a:bodyPr>
            <a:normAutofit/>
          </a:bodyPr>
          <a:lstStyle/>
          <a:p>
            <a:r>
              <a:rPr lang="en-US" sz="4000" dirty="0" smtClean="0"/>
              <a:t>Welcome to Berkeley!</a:t>
            </a:r>
            <a:endParaRPr lang="en-US" sz="40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93731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458079"/>
            <a:ext cx="7399867" cy="1470025"/>
          </a:xfrm>
        </p:spPr>
        <p:txBody>
          <a:bodyPr>
            <a:normAutofit/>
          </a:bodyPr>
          <a:lstStyle/>
          <a:p>
            <a:r>
              <a:rPr lang="en-US" sz="4000" dirty="0" smtClean="0"/>
              <a:t>Graduate Division</a:t>
            </a:r>
            <a:endParaRPr lang="en-US" sz="4000" dirty="0"/>
          </a:p>
        </p:txBody>
      </p:sp>
      <p:sp>
        <p:nvSpPr>
          <p:cNvPr id="3" name="Subtitle 2"/>
          <p:cNvSpPr>
            <a:spLocks noGrp="1"/>
          </p:cNvSpPr>
          <p:nvPr>
            <p:ph type="subTitle" idx="1"/>
          </p:nvPr>
        </p:nvSpPr>
        <p:spPr>
          <a:xfrm>
            <a:off x="680156" y="1600200"/>
            <a:ext cx="7377288" cy="3814763"/>
          </a:xfrm>
        </p:spPr>
        <p:txBody>
          <a:bodyPr>
            <a:normAutofit fontScale="92500" lnSpcReduction="10000"/>
          </a:bodyPr>
          <a:lstStyle/>
          <a:p>
            <a:pPr marL="342900" indent="-342900">
              <a:buFont typeface="Arial" charset="0"/>
              <a:buChar char="•"/>
            </a:pPr>
            <a:r>
              <a:rPr lang="en-US" sz="2200" dirty="0" smtClean="0"/>
              <a:t>Implements policies developed by the </a:t>
            </a:r>
            <a:r>
              <a:rPr lang="en-US" sz="2200" b="1" dirty="0">
                <a:solidFill>
                  <a:schemeClr val="accent1">
                    <a:lumMod val="60000"/>
                    <a:lumOff val="40000"/>
                  </a:schemeClr>
                </a:solidFill>
              </a:rPr>
              <a:t>Graduate Council</a:t>
            </a:r>
            <a:r>
              <a:rPr lang="en-US" sz="2200" dirty="0" smtClean="0">
                <a:solidFill>
                  <a:schemeClr val="accent1">
                    <a:lumMod val="40000"/>
                    <a:lumOff val="60000"/>
                  </a:schemeClr>
                </a:solidFill>
              </a:rPr>
              <a:t> </a:t>
            </a:r>
            <a:r>
              <a:rPr lang="en-US" sz="2200" dirty="0" smtClean="0"/>
              <a:t>of the Academic Senate to ensure quality of Berkeley education</a:t>
            </a:r>
          </a:p>
          <a:p>
            <a:pPr marL="342900" indent="-342900">
              <a:buFont typeface="Arial" charset="0"/>
              <a:buChar char="•"/>
            </a:pPr>
            <a:r>
              <a:rPr lang="en-US" sz="2200" dirty="0" smtClean="0"/>
              <a:t>Oversees equitable </a:t>
            </a:r>
            <a:r>
              <a:rPr lang="en-US" sz="2200" b="1" dirty="0">
                <a:solidFill>
                  <a:schemeClr val="accent1">
                    <a:lumMod val="60000"/>
                    <a:lumOff val="40000"/>
                  </a:schemeClr>
                </a:solidFill>
              </a:rPr>
              <a:t>distribution of resources </a:t>
            </a:r>
            <a:r>
              <a:rPr lang="en-US" sz="2200" dirty="0" smtClean="0"/>
              <a:t>to over 100 departments and programs in 17 schools and colleges</a:t>
            </a:r>
          </a:p>
          <a:p>
            <a:pPr marL="342900" indent="-342900">
              <a:buFont typeface="Arial" charset="0"/>
              <a:buChar char="•"/>
            </a:pPr>
            <a:r>
              <a:rPr lang="en-US" sz="2200" dirty="0" smtClean="0"/>
              <a:t>Supports </a:t>
            </a:r>
            <a:r>
              <a:rPr lang="en-US" sz="2200" b="1" dirty="0" smtClean="0">
                <a:solidFill>
                  <a:schemeClr val="accent1">
                    <a:lumMod val="60000"/>
                    <a:lumOff val="40000"/>
                  </a:schemeClr>
                </a:solidFill>
              </a:rPr>
              <a:t>every stage of graduate student life </a:t>
            </a:r>
            <a:r>
              <a:rPr lang="en-US" sz="2200" dirty="0" smtClean="0"/>
              <a:t>from </a:t>
            </a:r>
            <a:r>
              <a:rPr lang="en-US" sz="2200" dirty="0" smtClean="0">
                <a:solidFill>
                  <a:schemeClr val="bg1"/>
                </a:solidFill>
              </a:rPr>
              <a:t>admission</a:t>
            </a:r>
            <a:r>
              <a:rPr lang="en-US" sz="2200" dirty="0" smtClean="0"/>
              <a:t> to degree conferral, including fellowships, academic appointments, and student well-being</a:t>
            </a:r>
          </a:p>
          <a:p>
            <a:pPr marL="342900" indent="-342900">
              <a:buFont typeface="Arial" charset="0"/>
              <a:buChar char="•"/>
            </a:pPr>
            <a:r>
              <a:rPr lang="en-US" sz="2200" dirty="0" smtClean="0">
                <a:solidFill>
                  <a:schemeClr val="bg1"/>
                </a:solidFill>
              </a:rPr>
              <a:t>Fundraising for </a:t>
            </a:r>
            <a:r>
              <a:rPr lang="en-US" sz="2200" b="1" dirty="0">
                <a:solidFill>
                  <a:schemeClr val="accent1">
                    <a:lumMod val="60000"/>
                    <a:lumOff val="40000"/>
                  </a:schemeClr>
                </a:solidFill>
              </a:rPr>
              <a:t>graduate fellowships </a:t>
            </a:r>
            <a:r>
              <a:rPr lang="en-US" sz="2200" dirty="0" smtClean="0">
                <a:solidFill>
                  <a:schemeClr val="bg1"/>
                </a:solidFill>
              </a:rPr>
              <a:t>and </a:t>
            </a:r>
            <a:r>
              <a:rPr lang="en-US" sz="2200" b="1" dirty="0">
                <a:solidFill>
                  <a:schemeClr val="accent1">
                    <a:lumMod val="60000"/>
                    <a:lumOff val="40000"/>
                  </a:schemeClr>
                </a:solidFill>
              </a:rPr>
              <a:t>program support</a:t>
            </a:r>
            <a:r>
              <a:rPr lang="en-US" sz="2200" dirty="0" smtClean="0">
                <a:solidFill>
                  <a:schemeClr val="bg1"/>
                </a:solidFill>
              </a:rPr>
              <a:t>, including professional development and the student experience</a:t>
            </a:r>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1679978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744020"/>
            <a:ext cx="7399867" cy="1470025"/>
          </a:xfrm>
        </p:spPr>
        <p:txBody>
          <a:bodyPr>
            <a:normAutofit/>
          </a:bodyPr>
          <a:lstStyle/>
          <a:p>
            <a:r>
              <a:rPr lang="en-US" sz="4000" dirty="0" smtClean="0"/>
              <a:t>Graduate Student Services</a:t>
            </a:r>
            <a:endParaRPr lang="en-US" sz="4000" dirty="0"/>
          </a:p>
        </p:txBody>
      </p:sp>
      <p:sp>
        <p:nvSpPr>
          <p:cNvPr id="3" name="Subtitle 2"/>
          <p:cNvSpPr>
            <a:spLocks noGrp="1"/>
          </p:cNvSpPr>
          <p:nvPr>
            <p:ph type="subTitle" idx="1"/>
          </p:nvPr>
        </p:nvSpPr>
        <p:spPr>
          <a:xfrm>
            <a:off x="680156" y="2413886"/>
            <a:ext cx="7506582" cy="2358145"/>
          </a:xfrm>
        </p:spPr>
        <p:txBody>
          <a:bodyPr>
            <a:normAutofit/>
          </a:bodyPr>
          <a:lstStyle/>
          <a:p>
            <a:r>
              <a:rPr lang="en-US" sz="2200" dirty="0" smtClean="0"/>
              <a:t>Admissions</a:t>
            </a:r>
          </a:p>
          <a:p>
            <a:r>
              <a:rPr lang="en-US" sz="2200" dirty="0" smtClean="0"/>
              <a:t>Appointments (Academic Employment, GSI/GSR, etc.)</a:t>
            </a:r>
          </a:p>
          <a:p>
            <a:r>
              <a:rPr lang="en-US" sz="2200" dirty="0" smtClean="0"/>
              <a:t>Degrees</a:t>
            </a:r>
          </a:p>
          <a:p>
            <a:r>
              <a:rPr lang="en-US" sz="2200" dirty="0" smtClean="0"/>
              <a:t>Fellowships</a:t>
            </a:r>
          </a:p>
          <a:p>
            <a:r>
              <a:rPr lang="en-US" sz="2200" dirty="0" smtClean="0"/>
              <a:t>Student Life</a:t>
            </a:r>
          </a:p>
          <a:p>
            <a:endParaRPr lang="en-US" sz="22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651928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744020"/>
            <a:ext cx="7399867" cy="1470025"/>
          </a:xfrm>
        </p:spPr>
        <p:txBody>
          <a:bodyPr>
            <a:normAutofit/>
          </a:bodyPr>
          <a:lstStyle/>
          <a:p>
            <a:r>
              <a:rPr lang="en-US" sz="4000" dirty="0" smtClean="0"/>
              <a:t>Departmental Resources</a:t>
            </a:r>
            <a:endParaRPr lang="en-US" sz="4000" dirty="0"/>
          </a:p>
        </p:txBody>
      </p:sp>
      <p:sp>
        <p:nvSpPr>
          <p:cNvPr id="3" name="Subtitle 2"/>
          <p:cNvSpPr>
            <a:spLocks noGrp="1"/>
          </p:cNvSpPr>
          <p:nvPr>
            <p:ph type="subTitle" idx="1"/>
          </p:nvPr>
        </p:nvSpPr>
        <p:spPr>
          <a:xfrm>
            <a:off x="680156" y="1956680"/>
            <a:ext cx="7377288" cy="3015370"/>
          </a:xfrm>
        </p:spPr>
        <p:txBody>
          <a:bodyPr>
            <a:normAutofit/>
          </a:bodyPr>
          <a:lstStyle/>
          <a:p>
            <a:r>
              <a:rPr lang="en-US" sz="2200" dirty="0" smtClean="0"/>
              <a:t>Chair</a:t>
            </a:r>
          </a:p>
          <a:p>
            <a:r>
              <a:rPr lang="en-US" sz="2200" b="1" dirty="0" smtClean="0">
                <a:solidFill>
                  <a:schemeClr val="accent1">
                    <a:lumMod val="60000"/>
                    <a:lumOff val="40000"/>
                  </a:schemeClr>
                </a:solidFill>
              </a:rPr>
              <a:t>Head Graduate Advisor/HGA</a:t>
            </a:r>
          </a:p>
          <a:p>
            <a:r>
              <a:rPr lang="en-US" sz="2200" b="1" dirty="0" smtClean="0">
                <a:solidFill>
                  <a:schemeClr val="accent1">
                    <a:lumMod val="60000"/>
                    <a:lumOff val="40000"/>
                  </a:schemeClr>
                </a:solidFill>
              </a:rPr>
              <a:t>Graduate Student Affairs Officer/GSAO</a:t>
            </a:r>
          </a:p>
          <a:p>
            <a:r>
              <a:rPr lang="en-US" sz="2200" dirty="0" smtClean="0"/>
              <a:t>Faculty Advisor, Dissertation Advisor, Principal Investigator, etc.</a:t>
            </a:r>
          </a:p>
          <a:p>
            <a:r>
              <a:rPr lang="en-US" sz="2200" dirty="0" smtClean="0"/>
              <a:t>Research Administrators, Department Managers, </a:t>
            </a:r>
          </a:p>
          <a:p>
            <a:endParaRPr lang="en-US" sz="2200" b="1"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1842550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539" y="272540"/>
            <a:ext cx="7399867" cy="1470025"/>
          </a:xfrm>
        </p:spPr>
        <p:txBody>
          <a:bodyPr>
            <a:normAutofit/>
          </a:bodyPr>
          <a:lstStyle/>
          <a:p>
            <a:r>
              <a:rPr lang="en-US" sz="3200" dirty="0" smtClean="0"/>
              <a:t>Typical Departmental Administration</a:t>
            </a:r>
            <a:endParaRPr lang="en-US" sz="32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pic>
        <p:nvPicPr>
          <p:cNvPr id="9" name="Picture 8"/>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1471612" y="1313937"/>
            <a:ext cx="5529263" cy="4146948"/>
          </a:xfrm>
          <a:prstGeom prst="rect">
            <a:avLst/>
          </a:prstGeom>
          <a:solidFill>
            <a:schemeClr val="bg1"/>
          </a:solidFill>
        </p:spPr>
      </p:pic>
    </p:spTree>
    <p:extLst>
      <p:ext uri="{BB962C8B-B14F-4D97-AF65-F5344CB8AC3E}">
        <p14:creationId xmlns:p14="http://schemas.microsoft.com/office/powerpoint/2010/main" val="831031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0156" y="458079"/>
            <a:ext cx="7829198" cy="1470025"/>
          </a:xfrm>
        </p:spPr>
        <p:txBody>
          <a:bodyPr>
            <a:normAutofit/>
          </a:bodyPr>
          <a:lstStyle/>
          <a:p>
            <a:r>
              <a:rPr lang="en-US" sz="4000" dirty="0" smtClean="0"/>
              <a:t>Other Resources for </a:t>
            </a:r>
            <a:br>
              <a:rPr lang="en-US" sz="4000" dirty="0" smtClean="0"/>
            </a:br>
            <a:r>
              <a:rPr lang="en-US" sz="4000" dirty="0" smtClean="0"/>
              <a:t>Information &amp; Advice</a:t>
            </a:r>
            <a:endParaRPr lang="en-US" sz="4000" dirty="0"/>
          </a:p>
        </p:txBody>
      </p:sp>
      <p:sp>
        <p:nvSpPr>
          <p:cNvPr id="3" name="Subtitle 2"/>
          <p:cNvSpPr>
            <a:spLocks noGrp="1"/>
          </p:cNvSpPr>
          <p:nvPr>
            <p:ph type="subTitle" idx="1"/>
          </p:nvPr>
        </p:nvSpPr>
        <p:spPr>
          <a:xfrm>
            <a:off x="680156" y="1928104"/>
            <a:ext cx="7377288" cy="3343983"/>
          </a:xfrm>
        </p:spPr>
        <p:txBody>
          <a:bodyPr>
            <a:normAutofit/>
          </a:bodyPr>
          <a:lstStyle/>
          <a:p>
            <a:r>
              <a:rPr lang="en-US" sz="2200" b="1" dirty="0" smtClean="0">
                <a:solidFill>
                  <a:schemeClr val="accent1">
                    <a:lumMod val="60000"/>
                    <a:lumOff val="40000"/>
                  </a:schemeClr>
                </a:solidFill>
              </a:rPr>
              <a:t>Student Handbooks</a:t>
            </a:r>
          </a:p>
          <a:p>
            <a:r>
              <a:rPr lang="en-US" sz="2200" b="1" i="1" dirty="0" smtClean="0">
                <a:solidFill>
                  <a:schemeClr val="accent1">
                    <a:lumMod val="60000"/>
                    <a:lumOff val="40000"/>
                  </a:schemeClr>
                </a:solidFill>
              </a:rPr>
              <a:t>Guide to Graduate Policy</a:t>
            </a:r>
          </a:p>
          <a:p>
            <a:r>
              <a:rPr lang="en-US" sz="2200" dirty="0" smtClean="0"/>
              <a:t>Student Groups</a:t>
            </a:r>
          </a:p>
          <a:p>
            <a:r>
              <a:rPr lang="en-US" sz="2200" dirty="0" smtClean="0"/>
              <a:t>Lab groups and classmates</a:t>
            </a:r>
          </a:p>
          <a:p>
            <a:r>
              <a:rPr lang="en-US" sz="2200" dirty="0" smtClean="0"/>
              <a:t>Graduate Assembly</a:t>
            </a:r>
          </a:p>
          <a:p>
            <a:r>
              <a:rPr lang="en-US" sz="2200" dirty="0" smtClean="0"/>
              <a:t>Dissertation and other writing groups</a:t>
            </a:r>
          </a:p>
          <a:p>
            <a:endParaRPr lang="en-US" sz="2200" dirty="0" smtClean="0"/>
          </a:p>
          <a:p>
            <a:endParaRPr lang="en-US" sz="2200" dirty="0" smtClean="0"/>
          </a:p>
          <a:p>
            <a:endParaRPr lang="en-US" sz="2200" dirty="0" smtClean="0"/>
          </a:p>
          <a:p>
            <a:endParaRPr lang="en-US" sz="22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797223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744020"/>
            <a:ext cx="7399867" cy="1470025"/>
          </a:xfrm>
        </p:spPr>
        <p:txBody>
          <a:bodyPr>
            <a:normAutofit/>
          </a:bodyPr>
          <a:lstStyle/>
          <a:p>
            <a:r>
              <a:rPr lang="en-US" sz="4000" dirty="0" smtClean="0"/>
              <a:t>Confidential Resources</a:t>
            </a:r>
            <a:endParaRPr lang="en-US" sz="4000" dirty="0"/>
          </a:p>
        </p:txBody>
      </p:sp>
      <p:sp>
        <p:nvSpPr>
          <p:cNvPr id="3" name="Subtitle 2"/>
          <p:cNvSpPr>
            <a:spLocks noGrp="1"/>
          </p:cNvSpPr>
          <p:nvPr>
            <p:ph type="subTitle" idx="1"/>
          </p:nvPr>
        </p:nvSpPr>
        <p:spPr>
          <a:xfrm>
            <a:off x="657577" y="2556755"/>
            <a:ext cx="7377288" cy="1306690"/>
          </a:xfrm>
        </p:spPr>
        <p:txBody>
          <a:bodyPr>
            <a:normAutofit/>
          </a:bodyPr>
          <a:lstStyle/>
          <a:p>
            <a:r>
              <a:rPr lang="en-US" sz="2200" dirty="0" err="1" smtClean="0"/>
              <a:t>Ombuds</a:t>
            </a:r>
            <a:r>
              <a:rPr lang="en-US" sz="2200" dirty="0" smtClean="0"/>
              <a:t> for Students and </a:t>
            </a:r>
            <a:r>
              <a:rPr lang="en-US" sz="2200" dirty="0" err="1" smtClean="0"/>
              <a:t>PostDocs</a:t>
            </a:r>
            <a:endParaRPr lang="en-US" sz="2200" dirty="0" smtClean="0"/>
          </a:p>
          <a:p>
            <a:r>
              <a:rPr lang="en-US" sz="2200" dirty="0" smtClean="0"/>
              <a:t>PATH to Care</a:t>
            </a:r>
            <a:endParaRPr lang="en-US" sz="2200" dirty="0"/>
          </a:p>
          <a:p>
            <a:r>
              <a:rPr lang="en-US" sz="2200" dirty="0" smtClean="0"/>
              <a:t>Disabled Students Program</a:t>
            </a:r>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978892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7577" y="744020"/>
            <a:ext cx="7399867" cy="1470025"/>
          </a:xfrm>
        </p:spPr>
        <p:txBody>
          <a:bodyPr>
            <a:normAutofit/>
          </a:bodyPr>
          <a:lstStyle/>
          <a:p>
            <a:r>
              <a:rPr lang="en-US" sz="4000" dirty="0" smtClean="0"/>
              <a:t>Well-being Tactics From a GSAO and Assistant Dean</a:t>
            </a:r>
            <a:endParaRPr lang="en-US" sz="4000" dirty="0"/>
          </a:p>
        </p:txBody>
      </p:sp>
      <p:sp>
        <p:nvSpPr>
          <p:cNvPr id="3" name="Subtitle 2"/>
          <p:cNvSpPr>
            <a:spLocks noGrp="1"/>
          </p:cNvSpPr>
          <p:nvPr>
            <p:ph type="subTitle" idx="1"/>
          </p:nvPr>
        </p:nvSpPr>
        <p:spPr>
          <a:xfrm>
            <a:off x="657577" y="2485325"/>
            <a:ext cx="7377288" cy="2758188"/>
          </a:xfrm>
        </p:spPr>
        <p:txBody>
          <a:bodyPr>
            <a:normAutofit/>
          </a:bodyPr>
          <a:lstStyle/>
          <a:p>
            <a:r>
              <a:rPr lang="en-US" sz="2200" dirty="0" smtClean="0"/>
              <a:t>Life outside Berkeley/academia</a:t>
            </a:r>
          </a:p>
          <a:p>
            <a:r>
              <a:rPr lang="en-US" sz="2200" dirty="0" smtClean="0"/>
              <a:t>Exercise, healthy diet, spiritual &amp; social engagement</a:t>
            </a:r>
          </a:p>
          <a:p>
            <a:r>
              <a:rPr lang="en-US" sz="2200" dirty="0" smtClean="0"/>
              <a:t>Communicate--</a:t>
            </a:r>
            <a:r>
              <a:rPr lang="en-US" sz="2200" dirty="0"/>
              <a:t>c</a:t>
            </a:r>
            <a:r>
              <a:rPr lang="en-US" sz="2200" dirty="0" smtClean="0"/>
              <a:t>learly, directly, early</a:t>
            </a:r>
          </a:p>
          <a:p>
            <a:r>
              <a:rPr lang="en-US" sz="2200" dirty="0" smtClean="0"/>
              <a:t>Use your resources</a:t>
            </a:r>
          </a:p>
          <a:p>
            <a:r>
              <a:rPr lang="en-US" sz="2200" dirty="0" smtClean="0"/>
              <a:t>Expand your network</a:t>
            </a:r>
          </a:p>
          <a:p>
            <a:r>
              <a:rPr lang="en-US" sz="2200" dirty="0" smtClean="0"/>
              <a:t>Understand your role(s)</a:t>
            </a:r>
            <a:endParaRPr lang="en-US" sz="2200" dirty="0"/>
          </a:p>
        </p:txBody>
      </p:sp>
      <p:sp>
        <p:nvSpPr>
          <p:cNvPr id="4" name="Footer Placeholder 2"/>
          <p:cNvSpPr txBox="1">
            <a:spLocks/>
          </p:cNvSpPr>
          <p:nvPr/>
        </p:nvSpPr>
        <p:spPr>
          <a:xfrm>
            <a:off x="3015570" y="6161956"/>
            <a:ext cx="5842000" cy="465724"/>
          </a:xfrm>
          <a:prstGeom prst="rect">
            <a:avLst/>
          </a:prstGeom>
        </p:spPr>
        <p:txBody>
          <a:bodyPr/>
          <a:lstStyle>
            <a:defPPr>
              <a:defRPr lang="en-US"/>
            </a:defPPr>
            <a:lvl1pPr marL="0" algn="r" defTabSz="457200" rtl="0" eaLnBrk="1" latinLnBrk="0" hangingPunct="1">
              <a:defRPr sz="1100" kern="1200">
                <a:solidFill>
                  <a:srgbClr val="FFFFFF"/>
                </a:solidFill>
                <a:latin typeface="Lucida Grande"/>
                <a:ea typeface="+mn-ea"/>
                <a:cs typeface="Lucida Grande"/>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DIVISION</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FFC000"/>
                </a:solidFill>
                <a:latin typeface="+mj-lt"/>
              </a:rPr>
              <a:t>Graduate Student Services</a:t>
            </a:r>
          </a:p>
        </p:txBody>
      </p:sp>
    </p:spTree>
    <p:extLst>
      <p:ext uri="{BB962C8B-B14F-4D97-AF65-F5344CB8AC3E}">
        <p14:creationId xmlns:p14="http://schemas.microsoft.com/office/powerpoint/2010/main" val="23818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erkeley_heritage">
  <a:themeElements>
    <a:clrScheme name="Berkeley heritage">
      <a:dk1>
        <a:srgbClr val="FDB515"/>
      </a:dk1>
      <a:lt1>
        <a:sysClr val="window" lastClr="FFFFFF"/>
      </a:lt1>
      <a:dk2>
        <a:srgbClr val="003262"/>
      </a:dk2>
      <a:lt2>
        <a:srgbClr val="C2B9A7"/>
      </a:lt2>
      <a:accent1>
        <a:srgbClr val="FDB500"/>
      </a:accent1>
      <a:accent2>
        <a:srgbClr val="D8661F"/>
      </a:accent2>
      <a:accent3>
        <a:srgbClr val="B9D3B6"/>
      </a:accent3>
      <a:accent4>
        <a:srgbClr val="584F29"/>
      </a:accent4>
      <a:accent5>
        <a:srgbClr val="00B2A5"/>
      </a:accent5>
      <a:accent6>
        <a:srgbClr val="F79646"/>
      </a:accent6>
      <a:hlink>
        <a:srgbClr val="00B0DA"/>
      </a:hlink>
      <a:folHlink>
        <a:srgbClr val="EE1F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Berkeley_Brights_Tessellations.thmx</Template>
  <TotalTime>2487</TotalTime>
  <Words>776</Words>
  <Application>Microsoft Macintosh PowerPoint</Application>
  <PresentationFormat>On-screen Show (4:3)</PresentationFormat>
  <Paragraphs>80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Georgia</vt:lpstr>
      <vt:lpstr>Lucida Grande</vt:lpstr>
      <vt:lpstr>1_Berkeley_heritage</vt:lpstr>
      <vt:lpstr>Graduate Study at Berkeley, Demystified</vt:lpstr>
      <vt:lpstr>Welcome to Berkeley!</vt:lpstr>
      <vt:lpstr>Graduate Division</vt:lpstr>
      <vt:lpstr>Graduate Student Services</vt:lpstr>
      <vt:lpstr>Departmental Resources</vt:lpstr>
      <vt:lpstr>Typical Departmental Administration</vt:lpstr>
      <vt:lpstr>Other Resources for  Information &amp; Advice</vt:lpstr>
      <vt:lpstr>Confidential Resources</vt:lpstr>
      <vt:lpstr>Well-being Tactics From a GSAO and Assistant Dean</vt:lpstr>
      <vt:lpstr>Questions?</vt:lpstr>
    </vt:vector>
  </TitlesOfParts>
  <Company>UC Berkeley</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Frasier</dc:creator>
  <cp:lastModifiedBy>Microsoft Office User</cp:lastModifiedBy>
  <cp:revision>101</cp:revision>
  <dcterms:created xsi:type="dcterms:W3CDTF">2013-01-04T23:59:15Z</dcterms:created>
  <dcterms:modified xsi:type="dcterms:W3CDTF">2017-09-01T20:31:02Z</dcterms:modified>
</cp:coreProperties>
</file>